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9" r:id="rId2"/>
    <p:sldId id="262" r:id="rId3"/>
    <p:sldId id="266" r:id="rId4"/>
    <p:sldId id="271" r:id="rId5"/>
    <p:sldId id="260" r:id="rId6"/>
    <p:sldId id="265" r:id="rId7"/>
    <p:sldId id="270" r:id="rId8"/>
    <p:sldId id="268" r:id="rId9"/>
    <p:sldId id="269" r:id="rId10"/>
    <p:sldId id="261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8C68ADB-EA57-4F98-98EC-7C5B2D18EDBF}">
          <p14:sldIdLst>
            <p14:sldId id="259"/>
            <p14:sldId id="262"/>
            <p14:sldId id="266"/>
            <p14:sldId id="271"/>
            <p14:sldId id="260"/>
            <p14:sldId id="265"/>
            <p14:sldId id="270"/>
            <p14:sldId id="268"/>
            <p14:sldId id="269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endan LE PENNEC" initials="BLP" lastIdx="2" clrIdx="0">
    <p:extLst>
      <p:ext uri="{19B8F6BF-5375-455C-9EA6-DF929625EA0E}">
        <p15:presenceInfo xmlns:p15="http://schemas.microsoft.com/office/powerpoint/2012/main" userId="Brendan LE PENNE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C7E8"/>
    <a:srgbClr val="2841A6"/>
    <a:srgbClr val="3838FF"/>
    <a:srgbClr val="C81C1A"/>
    <a:srgbClr val="0000FF"/>
    <a:srgbClr val="C00E0E"/>
    <a:srgbClr val="C7DDF1"/>
    <a:srgbClr val="2143C8"/>
    <a:srgbClr val="FDFE39"/>
    <a:srgbClr val="FEF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0" autoAdjust="0"/>
    <p:restoredTop sz="92436" autoAdjust="0"/>
  </p:normalViewPr>
  <p:slideViewPr>
    <p:cSldViewPr snapToGrid="0">
      <p:cViewPr varScale="1">
        <p:scale>
          <a:sx n="68" d="100"/>
          <a:sy n="68" d="100"/>
        </p:scale>
        <p:origin x="5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CAA3A-0A3C-4319-AE52-B6C6EAA7ECF0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BA4306-153C-4CE0-9062-A9A5C52E21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73224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8BC93A-5A0B-420C-BDA4-AD828C3C8B30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669D31-4E5E-411A-B230-748E4E26DB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5199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69D31-4E5E-411A-B230-748E4E26DBBA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3978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32277" cy="2387600"/>
          </a:xfrm>
        </p:spPr>
        <p:txBody>
          <a:bodyPr anchor="b"/>
          <a:lstStyle>
            <a:lvl1pPr algn="ctr"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 smtClean="0"/>
              <a:t>Modifier le style des sous-titres du masque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63E986E-7B0E-4096-AF49-2B473B256EC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fr-FR" sz="1200" smtClean="0"/>
            </a:lvl1pPr>
          </a:lstStyle>
          <a:p>
            <a:r>
              <a:rPr lang="fr-FR" smtClean="0"/>
              <a:t>17/10/2022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794887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fr-FR" sz="1200" smtClean="0"/>
            </a:lvl1pPr>
          </a:lstStyle>
          <a:p>
            <a:r>
              <a:rPr lang="fr-FR" smtClean="0"/>
              <a:t>17/10/2022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97156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 smtClean="0"/>
              <a:t>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fr-FR" sz="1200" smtClean="0"/>
            </a:lvl1pPr>
          </a:lstStyle>
          <a:p>
            <a:r>
              <a:rPr lang="fr-FR" smtClean="0"/>
              <a:t>17/10/2022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4619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‹N°›</a:t>
            </a:fld>
            <a:endParaRPr lang="fr-FR"/>
          </a:p>
        </p:txBody>
      </p:sp>
      <p:sp>
        <p:nvSpPr>
          <p:cNvPr id="6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17/10/2022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67378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 smtClean="0"/>
              <a:t>Modifier les styles du texte du masque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fr-FR" sz="1200" smtClean="0"/>
            </a:lvl1pPr>
          </a:lstStyle>
          <a:p>
            <a:r>
              <a:rPr lang="fr-FR" smtClean="0"/>
              <a:t>17/10/2022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34013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fr-FR" dirty="0" smtClean="0"/>
              <a:t>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 smtClean="0"/>
              <a:t>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fr-FR" sz="1200" smtClean="0"/>
            </a:lvl1pPr>
          </a:lstStyle>
          <a:p>
            <a:r>
              <a:rPr lang="fr-FR" smtClean="0"/>
              <a:t>17/10/2022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11421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 smtClean="0"/>
              <a:t>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fr-FR" sz="1200" smtClean="0"/>
            </a:lvl1pPr>
          </a:lstStyle>
          <a:p>
            <a:r>
              <a:rPr lang="fr-FR" smtClean="0"/>
              <a:t>17/10/2022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93034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‹N°›</a:t>
            </a:fld>
            <a:endParaRPr lang="fr-FR"/>
          </a:p>
        </p:txBody>
      </p:sp>
      <p:sp>
        <p:nvSpPr>
          <p:cNvPr id="6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fr-FR" sz="1200" smtClean="0"/>
            </a:lvl1pPr>
          </a:lstStyle>
          <a:p>
            <a:r>
              <a:rPr lang="fr-FR" smtClean="0"/>
              <a:t>17/10/2022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14728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fr-FR" sz="1200" smtClean="0"/>
            </a:lvl1pPr>
          </a:lstStyle>
          <a:p>
            <a:r>
              <a:rPr lang="fr-FR" smtClean="0"/>
              <a:t>17/10/2022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47272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bg>
      <p:bgPr>
        <a:gradFill flip="none" rotWithShape="1">
          <a:gsLst>
            <a:gs pos="0">
              <a:schemeClr val="accent1"/>
            </a:gs>
            <a:gs pos="100000">
              <a:srgbClr val="E4EFF9"/>
            </a:gs>
            <a:gs pos="10000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fr-FR" sz="1200" smtClean="0"/>
            </a:lvl1pPr>
          </a:lstStyle>
          <a:p>
            <a:r>
              <a:rPr lang="fr-FR" smtClean="0"/>
              <a:t>17/10/2022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24130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100000">
              <a:srgbClr val="E4EFF9"/>
            </a:gs>
            <a:gs pos="10000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63E986E-7B0E-4096-AF49-2B473B256EC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17/10/2022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0363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7" r:id="rId8"/>
    <p:sldLayoutId id="2147483658" r:id="rId9"/>
    <p:sldLayoutId id="2147483659" r:id="rId10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3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1036948"/>
            <a:ext cx="12192000" cy="804470"/>
          </a:xfrm>
          <a:ln>
            <a:noFill/>
          </a:ln>
        </p:spPr>
        <p:txBody>
          <a:bodyPr>
            <a:noAutofit/>
          </a:bodyPr>
          <a:lstStyle/>
          <a:p>
            <a:r>
              <a:rPr lang="fr-FR" sz="4400" dirty="0" smtClean="0">
                <a:solidFill>
                  <a:schemeClr val="bg1"/>
                </a:solidFill>
              </a:rPr>
              <a:t>LPO3 : Interférences à division d’amplitude</a:t>
            </a:r>
            <a:endParaRPr lang="fr-FR" sz="4400" dirty="0">
              <a:solidFill>
                <a:schemeClr val="bg1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0" y="3671443"/>
            <a:ext cx="12192000" cy="854882"/>
          </a:xfrm>
        </p:spPr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Brendan Le </a:t>
            </a:r>
            <a:r>
              <a:rPr lang="fr-FR" dirty="0" err="1" smtClean="0">
                <a:solidFill>
                  <a:schemeClr val="bg1"/>
                </a:solidFill>
              </a:rPr>
              <a:t>Pennec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17/10/2022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>
                <a:solidFill>
                  <a:schemeClr val="bg1"/>
                </a:solidFill>
              </a:rPr>
              <a:t>1</a:t>
            </a:fld>
            <a:endParaRPr lang="fr-FR">
              <a:solidFill>
                <a:schemeClr val="bg1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4274050" y="6352143"/>
            <a:ext cx="418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Image : Bruno Bousquet (Mars 2016)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06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17/10/2022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10</a:t>
            </a:fld>
            <a:endParaRPr lang="fr-FR"/>
          </a:p>
        </p:txBody>
      </p:sp>
      <p:sp>
        <p:nvSpPr>
          <p:cNvPr id="29" name="ZoneTexte 28"/>
          <p:cNvSpPr txBox="1"/>
          <p:nvPr/>
        </p:nvSpPr>
        <p:spPr>
          <a:xfrm>
            <a:off x="7633699" y="2488009"/>
            <a:ext cx="38939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 smtClean="0"/>
              <a:t>Franges droites « d’égale épaisseur »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 smtClean="0"/>
              <a:t>Franges localisées sur les miroirs</a:t>
            </a:r>
            <a:endParaRPr lang="fr-FR" sz="2400" dirty="0"/>
          </a:p>
        </p:txBody>
      </p:sp>
      <p:sp>
        <p:nvSpPr>
          <p:cNvPr id="30" name="Titre 7"/>
          <p:cNvSpPr txBox="1">
            <a:spLocks/>
          </p:cNvSpPr>
          <p:nvPr/>
        </p:nvSpPr>
        <p:spPr>
          <a:xfrm>
            <a:off x="0" y="-27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fr-FR" dirty="0" err="1" smtClean="0"/>
              <a:t>Hyperboloide</a:t>
            </a:r>
            <a:r>
              <a:rPr lang="fr-FR" dirty="0" smtClean="0"/>
              <a:t> d’interférence : coin d’air</a:t>
            </a:r>
            <a:endParaRPr lang="fr-FR" dirty="0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12" y="1374126"/>
            <a:ext cx="6602440" cy="3615622"/>
          </a:xfrm>
          <a:prstGeom prst="rect">
            <a:avLst/>
          </a:prstGeom>
        </p:spPr>
      </p:pic>
      <p:grpSp>
        <p:nvGrpSpPr>
          <p:cNvPr id="2" name="Groupe 1"/>
          <p:cNvGrpSpPr/>
          <p:nvPr/>
        </p:nvGrpSpPr>
        <p:grpSpPr>
          <a:xfrm rot="5400000">
            <a:off x="2531406" y="5191530"/>
            <a:ext cx="2376452" cy="915398"/>
            <a:chOff x="6729991" y="3110845"/>
            <a:chExt cx="2509303" cy="993094"/>
          </a:xfrm>
        </p:grpSpPr>
        <p:cxnSp>
          <p:nvCxnSpPr>
            <p:cNvPr id="11" name="Connecteur droit 10"/>
            <p:cNvCxnSpPr/>
            <p:nvPr/>
          </p:nvCxnSpPr>
          <p:spPr>
            <a:xfrm>
              <a:off x="8286161" y="3110845"/>
              <a:ext cx="461913" cy="53732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>
            <a:xfrm rot="60000" flipV="1">
              <a:off x="8286160" y="3635939"/>
              <a:ext cx="468000" cy="46800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Arc 14"/>
            <p:cNvSpPr/>
            <p:nvPr/>
          </p:nvSpPr>
          <p:spPr>
            <a:xfrm rot="13440237">
              <a:off x="8246320" y="3114261"/>
              <a:ext cx="992974" cy="983774"/>
            </a:xfrm>
            <a:prstGeom prst="arc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Ellipse 15"/>
            <p:cNvSpPr/>
            <p:nvPr/>
          </p:nvSpPr>
          <p:spPr>
            <a:xfrm>
              <a:off x="8308067" y="3559694"/>
              <a:ext cx="144000" cy="144000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9" name="Connecteur droit avec flèche 18"/>
            <p:cNvCxnSpPr/>
            <p:nvPr/>
          </p:nvCxnSpPr>
          <p:spPr>
            <a:xfrm rot="16200000" flipH="1">
              <a:off x="7398084" y="2722641"/>
              <a:ext cx="136744" cy="1151729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/>
            <p:nvPr/>
          </p:nvCxnSpPr>
          <p:spPr>
            <a:xfrm rot="16200000">
              <a:off x="7347103" y="3051037"/>
              <a:ext cx="56546" cy="1268299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droit avec flèche 24"/>
            <p:cNvCxnSpPr/>
            <p:nvPr/>
          </p:nvCxnSpPr>
          <p:spPr>
            <a:xfrm rot="16200000" flipH="1">
              <a:off x="7356676" y="2836176"/>
              <a:ext cx="39056" cy="1292426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avec flèche 26"/>
            <p:cNvCxnSpPr/>
            <p:nvPr/>
          </p:nvCxnSpPr>
          <p:spPr>
            <a:xfrm rot="16200000">
              <a:off x="7462194" y="3334043"/>
              <a:ext cx="104725" cy="1055527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Rectangle 32"/>
          <p:cNvSpPr/>
          <p:nvPr/>
        </p:nvSpPr>
        <p:spPr>
          <a:xfrm>
            <a:off x="4501280" y="4989748"/>
            <a:ext cx="26613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dirty="0" smtClean="0"/>
              <a:t>Source : http</a:t>
            </a:r>
            <a:r>
              <a:rPr lang="fr-FR" sz="1200" dirty="0"/>
              <a:t>://res-nlp.univ-lemans.fr</a:t>
            </a:r>
          </a:p>
        </p:txBody>
      </p:sp>
    </p:spTree>
    <p:extLst>
      <p:ext uri="{BB962C8B-B14F-4D97-AF65-F5344CB8AC3E}">
        <p14:creationId xmlns:p14="http://schemas.microsoft.com/office/powerpoint/2010/main" val="371936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2</a:t>
            </a:fld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17/10/2022</a:t>
            </a:r>
            <a:endParaRPr lang="fr-FR" dirty="0"/>
          </a:p>
        </p:txBody>
      </p:sp>
      <p:sp>
        <p:nvSpPr>
          <p:cNvPr id="7" name="Titre 7"/>
          <p:cNvSpPr>
            <a:spLocks noGrp="1"/>
          </p:cNvSpPr>
          <p:nvPr>
            <p:ph type="title"/>
          </p:nvPr>
        </p:nvSpPr>
        <p:spPr>
          <a:xfrm>
            <a:off x="-1" y="-2750"/>
            <a:ext cx="12709134" cy="1325563"/>
          </a:xfrm>
        </p:spPr>
        <p:txBody>
          <a:bodyPr>
            <a:normAutofit/>
          </a:bodyPr>
          <a:lstStyle/>
          <a:p>
            <a:r>
              <a:rPr lang="fr-FR" sz="4000" dirty="0"/>
              <a:t>Rappel : </a:t>
            </a:r>
            <a:r>
              <a:rPr lang="fr-FR" sz="4000" dirty="0" smtClean="0"/>
              <a:t>cohérence spatiale </a:t>
            </a:r>
            <a:r>
              <a:rPr lang="fr-FR" sz="4000" dirty="0"/>
              <a:t>des </a:t>
            </a:r>
            <a:r>
              <a:rPr lang="fr-FR" sz="4000" dirty="0" smtClean="0"/>
              <a:t>fentes d’Young</a:t>
            </a:r>
            <a:endParaRPr lang="fr-FR" sz="4200" dirty="0"/>
          </a:p>
        </p:txBody>
      </p:sp>
      <p:cxnSp>
        <p:nvCxnSpPr>
          <p:cNvPr id="11" name="Connecteur droit avec flèche 10"/>
          <p:cNvCxnSpPr/>
          <p:nvPr/>
        </p:nvCxnSpPr>
        <p:spPr>
          <a:xfrm flipV="1">
            <a:off x="1875890" y="3234601"/>
            <a:ext cx="7699625" cy="82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/>
        </p:nvCxnSpPr>
        <p:spPr>
          <a:xfrm>
            <a:off x="4655531" y="1532628"/>
            <a:ext cx="0" cy="9199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4654162" y="2774636"/>
            <a:ext cx="0" cy="9199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4643210" y="3972461"/>
            <a:ext cx="0" cy="9199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lipse 15"/>
          <p:cNvSpPr/>
          <p:nvPr/>
        </p:nvSpPr>
        <p:spPr>
          <a:xfrm>
            <a:off x="2166790" y="3156571"/>
            <a:ext cx="139633" cy="1560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8" name="Connecteur droit 17"/>
          <p:cNvCxnSpPr/>
          <p:nvPr/>
        </p:nvCxnSpPr>
        <p:spPr>
          <a:xfrm>
            <a:off x="7776723" y="1532628"/>
            <a:ext cx="0" cy="335976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/>
          <p:cNvCxnSpPr/>
          <p:nvPr/>
        </p:nvCxnSpPr>
        <p:spPr>
          <a:xfrm flipV="1">
            <a:off x="7776723" y="1130158"/>
            <a:ext cx="443538" cy="4106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 flipV="1">
            <a:off x="7777407" y="4481709"/>
            <a:ext cx="443538" cy="4106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/>
          <p:nvPr/>
        </p:nvCxnSpPr>
        <p:spPr>
          <a:xfrm>
            <a:off x="4499471" y="2631671"/>
            <a:ext cx="0" cy="1188000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/>
          <p:cNvSpPr txBox="1"/>
          <p:nvPr/>
        </p:nvSpPr>
        <p:spPr>
          <a:xfrm rot="19085368">
            <a:off x="7707716" y="1330267"/>
            <a:ext cx="775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écran</a:t>
            </a:r>
            <a:endParaRPr lang="fr-FR" dirty="0"/>
          </a:p>
        </p:txBody>
      </p:sp>
      <p:sp>
        <p:nvSpPr>
          <p:cNvPr id="28" name="ZoneTexte 27"/>
          <p:cNvSpPr txBox="1"/>
          <p:nvPr/>
        </p:nvSpPr>
        <p:spPr>
          <a:xfrm>
            <a:off x="4186669" y="2900080"/>
            <a:ext cx="359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</a:t>
            </a:r>
            <a:endParaRPr lang="fr-FR" dirty="0"/>
          </a:p>
        </p:txBody>
      </p:sp>
      <p:sp>
        <p:nvSpPr>
          <p:cNvPr id="30" name="ZoneTexte 29"/>
          <p:cNvSpPr txBox="1"/>
          <p:nvPr/>
        </p:nvSpPr>
        <p:spPr>
          <a:xfrm>
            <a:off x="9698804" y="3242815"/>
            <a:ext cx="575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AO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ZoneTexte 30"/>
              <p:cNvSpPr txBox="1"/>
              <p:nvPr/>
            </p:nvSpPr>
            <p:spPr>
              <a:xfrm>
                <a:off x="1264577" y="5434559"/>
                <a:ext cx="8922249" cy="6531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fr-FR" sz="2400" b="0" u="sng" dirty="0" smtClean="0"/>
                  <a:t>Source ponctuelle monochromatique : </a:t>
                </a:r>
                <a14:m>
                  <m:oMath xmlns:m="http://schemas.openxmlformats.org/officeDocument/2006/math">
                    <m:r>
                      <a:rPr lang="fr-FR" sz="2400" b="0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fr-FR" sz="2400" b="0" i="1" smtClean="0">
                        <a:latin typeface="Cambria Math" panose="02040503050406030204" pitchFamily="18" charset="0"/>
                      </a:rPr>
                      <m:t>𝐼</m:t>
                    </m:r>
                    <m:d>
                      <m:dPr>
                        <m:ctrlPr>
                          <a:rPr lang="fr-F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  <m:r>
                      <a:rPr lang="fr-FR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F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fr-FR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fr-F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400" i="1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m:rPr>
                            <m:sty m:val="p"/>
                          </m:rPr>
                          <a:rPr lang="fr-FR" sz="240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fr-FR" sz="2400" i="1">
                            <a:latin typeface="Cambria Math" panose="02040503050406030204" pitchFamily="18" charset="0"/>
                          </a:rPr>
                          <m:t>⁡</m:t>
                        </m:r>
                        <m:d>
                          <m:dPr>
                            <m:ctrlPr>
                              <a:rPr lang="fr-FR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fr-FR" sz="24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fr-FR" sz="2400" i="1">
                                    <a:latin typeface="Cambria Math" panose="02040503050406030204" pitchFamily="18" charset="0"/>
                                  </a:rPr>
                                  <m:t>𝑛𝑎𝑥</m:t>
                                </m:r>
                              </m:num>
                              <m:den>
                                <m:r>
                                  <m:rPr>
                                    <m:sty m:val="p"/>
                                  </m:rPr>
                                  <a:rPr lang="el-GR" sz="2400" i="1">
                                    <a:latin typeface="Cambria Math" panose="02040503050406030204" pitchFamily="18" charset="0"/>
                                  </a:rPr>
                                  <m:t>λ</m:t>
                                </m:r>
                                <m:r>
                                  <a:rPr lang="fr-FR" sz="2400" i="1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fr-FR" sz="2400" dirty="0"/>
              </a:p>
            </p:txBody>
          </p:sp>
        </mc:Choice>
        <mc:Fallback xmlns="">
          <p:sp>
            <p:nvSpPr>
              <p:cNvPr id="31" name="ZoneTexte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4577" y="5434559"/>
                <a:ext cx="8922249" cy="653128"/>
              </a:xfrm>
              <a:prstGeom prst="rect">
                <a:avLst/>
              </a:prstGeom>
              <a:blipFill>
                <a:blip r:embed="rId2"/>
                <a:stretch>
                  <a:fillRect l="-2049" b="-555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ZoneTexte 31"/>
          <p:cNvSpPr txBox="1"/>
          <p:nvPr/>
        </p:nvSpPr>
        <p:spPr>
          <a:xfrm>
            <a:off x="2048796" y="2646003"/>
            <a:ext cx="544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S</a:t>
            </a:r>
            <a:endParaRPr lang="fr-FR" sz="2400" dirty="0"/>
          </a:p>
        </p:txBody>
      </p:sp>
      <p:sp>
        <p:nvSpPr>
          <p:cNvPr id="33" name="Ellipse 32"/>
          <p:cNvSpPr/>
          <p:nvPr/>
        </p:nvSpPr>
        <p:spPr>
          <a:xfrm>
            <a:off x="8035009" y="2179854"/>
            <a:ext cx="139633" cy="1560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x</a:t>
            </a:r>
            <a:endParaRPr lang="fr-FR" dirty="0"/>
          </a:p>
        </p:txBody>
      </p:sp>
      <p:sp>
        <p:nvSpPr>
          <p:cNvPr id="34" name="ZoneTexte 33"/>
          <p:cNvSpPr txBox="1"/>
          <p:nvPr/>
        </p:nvSpPr>
        <p:spPr>
          <a:xfrm>
            <a:off x="8253009" y="2022115"/>
            <a:ext cx="1212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M(</a:t>
            </a:r>
            <a:r>
              <a:rPr lang="fr-FR" dirty="0" err="1" smtClean="0"/>
              <a:t>x,y,D</a:t>
            </a:r>
            <a:r>
              <a:rPr lang="fr-FR" dirty="0" smtClean="0"/>
              <a:t>)</a:t>
            </a:r>
            <a:endParaRPr lang="fr-FR" dirty="0"/>
          </a:p>
        </p:txBody>
      </p:sp>
      <p:cxnSp>
        <p:nvCxnSpPr>
          <p:cNvPr id="36" name="Connecteur droit 35"/>
          <p:cNvCxnSpPr>
            <a:stCxn id="16" idx="2"/>
          </p:cNvCxnSpPr>
          <p:nvPr/>
        </p:nvCxnSpPr>
        <p:spPr>
          <a:xfrm flipV="1">
            <a:off x="2166790" y="2591746"/>
            <a:ext cx="2487372" cy="64285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37"/>
          <p:cNvCxnSpPr/>
          <p:nvPr/>
        </p:nvCxnSpPr>
        <p:spPr>
          <a:xfrm>
            <a:off x="2187239" y="3220521"/>
            <a:ext cx="2455971" cy="64273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/>
          <p:cNvCxnSpPr>
            <a:endCxn id="33" idx="2"/>
          </p:cNvCxnSpPr>
          <p:nvPr/>
        </p:nvCxnSpPr>
        <p:spPr>
          <a:xfrm flipV="1">
            <a:off x="4659986" y="2257884"/>
            <a:ext cx="3375023" cy="326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42"/>
          <p:cNvCxnSpPr>
            <a:endCxn id="33" idx="3"/>
          </p:cNvCxnSpPr>
          <p:nvPr/>
        </p:nvCxnSpPr>
        <p:spPr>
          <a:xfrm flipV="1">
            <a:off x="4658617" y="2313060"/>
            <a:ext cx="3396841" cy="155019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ZoneTexte 44"/>
          <p:cNvSpPr txBox="1"/>
          <p:nvPr/>
        </p:nvSpPr>
        <p:spPr>
          <a:xfrm rot="-1200000">
            <a:off x="3336717" y="2692370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46" name="ZoneTexte 45"/>
          <p:cNvSpPr txBox="1"/>
          <p:nvPr/>
        </p:nvSpPr>
        <p:spPr>
          <a:xfrm rot="1200000">
            <a:off x="3451312" y="3359882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47" name="ZoneTexte 46"/>
          <p:cNvSpPr txBox="1"/>
          <p:nvPr/>
        </p:nvSpPr>
        <p:spPr>
          <a:xfrm rot="-420000">
            <a:off x="5358415" y="2310442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48" name="ZoneTexte 47"/>
          <p:cNvSpPr txBox="1"/>
          <p:nvPr/>
        </p:nvSpPr>
        <p:spPr>
          <a:xfrm rot="-1620000">
            <a:off x="5446298" y="3201794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49" name="ZoneTexte 48"/>
          <p:cNvSpPr txBox="1"/>
          <p:nvPr/>
        </p:nvSpPr>
        <p:spPr>
          <a:xfrm>
            <a:off x="4315084" y="3226610"/>
            <a:ext cx="2774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O</a:t>
            </a:r>
            <a:endParaRPr lang="fr-FR" sz="2000" dirty="0"/>
          </a:p>
        </p:txBody>
      </p:sp>
      <p:sp>
        <p:nvSpPr>
          <p:cNvPr id="50" name="ZoneTexte 49"/>
          <p:cNvSpPr txBox="1"/>
          <p:nvPr/>
        </p:nvSpPr>
        <p:spPr>
          <a:xfrm>
            <a:off x="1068512" y="1314809"/>
            <a:ext cx="692607" cy="5232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/>
              <a:t>n</a:t>
            </a:r>
            <a:endParaRPr lang="fr-FR" sz="2800" dirty="0"/>
          </a:p>
        </p:txBody>
      </p:sp>
      <p:cxnSp>
        <p:nvCxnSpPr>
          <p:cNvPr id="55" name="Connecteur droit avec flèche 54"/>
          <p:cNvCxnSpPr/>
          <p:nvPr/>
        </p:nvCxnSpPr>
        <p:spPr>
          <a:xfrm>
            <a:off x="4654162" y="4315146"/>
            <a:ext cx="3122561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ZoneTexte 56"/>
              <p:cNvSpPr txBox="1"/>
              <p:nvPr/>
            </p:nvSpPr>
            <p:spPr>
              <a:xfrm>
                <a:off x="5963460" y="4333731"/>
                <a:ext cx="54321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i="1" dirty="0" smtClean="0">
                          <a:latin typeface="Cambria Math" panose="02040503050406030204" pitchFamily="18" charset="0"/>
                        </a:rPr>
                        <m:t>𝐷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57" name="ZoneTexte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3460" y="4333731"/>
                <a:ext cx="543211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1599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614880" y="6356350"/>
            <a:ext cx="2743200" cy="365125"/>
          </a:xfrm>
        </p:spPr>
        <p:txBody>
          <a:bodyPr/>
          <a:lstStyle/>
          <a:p>
            <a:fld id="{863E986E-7B0E-4096-AF49-2B473B256EC6}" type="slidenum">
              <a:rPr lang="fr-FR" smtClean="0"/>
              <a:t>3</a:t>
            </a:fld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17/10/2022</a:t>
            </a:r>
            <a:endParaRPr lang="fr-FR" dirty="0"/>
          </a:p>
        </p:txBody>
      </p:sp>
      <p:sp>
        <p:nvSpPr>
          <p:cNvPr id="7" name="Titre 7"/>
          <p:cNvSpPr>
            <a:spLocks noGrp="1"/>
          </p:cNvSpPr>
          <p:nvPr>
            <p:ph type="title"/>
          </p:nvPr>
        </p:nvSpPr>
        <p:spPr>
          <a:xfrm>
            <a:off x="-1" y="-2750"/>
            <a:ext cx="12709134" cy="1325563"/>
          </a:xfrm>
        </p:spPr>
        <p:txBody>
          <a:bodyPr>
            <a:normAutofit/>
          </a:bodyPr>
          <a:lstStyle/>
          <a:p>
            <a:r>
              <a:rPr lang="fr-FR" sz="4000" dirty="0"/>
              <a:t>Rappel : cohérence </a:t>
            </a:r>
            <a:r>
              <a:rPr lang="fr-FR" sz="4000" dirty="0" smtClean="0"/>
              <a:t>spatiale </a:t>
            </a:r>
            <a:r>
              <a:rPr lang="fr-FR" sz="4000" dirty="0"/>
              <a:t>des fentes </a:t>
            </a:r>
            <a:r>
              <a:rPr lang="fr-FR" sz="4000" dirty="0" smtClean="0"/>
              <a:t>d’Young</a:t>
            </a:r>
            <a:endParaRPr lang="fr-FR" sz="4200" dirty="0"/>
          </a:p>
        </p:txBody>
      </p:sp>
      <p:cxnSp>
        <p:nvCxnSpPr>
          <p:cNvPr id="11" name="Connecteur droit avec flèche 10"/>
          <p:cNvCxnSpPr/>
          <p:nvPr/>
        </p:nvCxnSpPr>
        <p:spPr>
          <a:xfrm flipV="1">
            <a:off x="1875890" y="3234601"/>
            <a:ext cx="7699625" cy="82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/>
        </p:nvCxnSpPr>
        <p:spPr>
          <a:xfrm>
            <a:off x="4655531" y="1532628"/>
            <a:ext cx="0" cy="9199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4654162" y="2774636"/>
            <a:ext cx="0" cy="9199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4643210" y="3972461"/>
            <a:ext cx="0" cy="9199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lipse 15"/>
          <p:cNvSpPr/>
          <p:nvPr/>
        </p:nvSpPr>
        <p:spPr>
          <a:xfrm>
            <a:off x="2170324" y="2549065"/>
            <a:ext cx="166670" cy="129051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8" name="Connecteur droit 17"/>
          <p:cNvCxnSpPr/>
          <p:nvPr/>
        </p:nvCxnSpPr>
        <p:spPr>
          <a:xfrm>
            <a:off x="7776723" y="1532628"/>
            <a:ext cx="0" cy="335976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/>
          <p:cNvCxnSpPr/>
          <p:nvPr/>
        </p:nvCxnSpPr>
        <p:spPr>
          <a:xfrm flipV="1">
            <a:off x="7776723" y="1130158"/>
            <a:ext cx="443538" cy="4106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 flipV="1">
            <a:off x="7777407" y="4481709"/>
            <a:ext cx="443538" cy="4106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/>
          <p:cNvSpPr txBox="1"/>
          <p:nvPr/>
        </p:nvSpPr>
        <p:spPr>
          <a:xfrm rot="19085368">
            <a:off x="7707716" y="1330267"/>
            <a:ext cx="775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écran</a:t>
            </a:r>
            <a:endParaRPr lang="fr-FR" dirty="0"/>
          </a:p>
        </p:txBody>
      </p:sp>
      <p:sp>
        <p:nvSpPr>
          <p:cNvPr id="30" name="ZoneTexte 29"/>
          <p:cNvSpPr txBox="1"/>
          <p:nvPr/>
        </p:nvSpPr>
        <p:spPr>
          <a:xfrm>
            <a:off x="9698804" y="3242815"/>
            <a:ext cx="575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AO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ZoneTexte 30"/>
              <p:cNvSpPr txBox="1"/>
              <p:nvPr/>
            </p:nvSpPr>
            <p:spPr>
              <a:xfrm>
                <a:off x="631206" y="5413853"/>
                <a:ext cx="10726873" cy="6531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fr-FR" sz="2400" b="0" u="sng" dirty="0" smtClean="0"/>
                  <a:t>Source étendue monochromatique : </a:t>
                </a:r>
                <a14:m>
                  <m:oMath xmlns:m="http://schemas.openxmlformats.org/officeDocument/2006/math">
                    <m:r>
                      <a:rPr lang="fr-FR" sz="2400" b="0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fr-FR" sz="2400" b="0" i="1" smtClean="0">
                        <a:latin typeface="Cambria Math" panose="02040503050406030204" pitchFamily="18" charset="0"/>
                      </a:rPr>
                      <m:t>𝐼</m:t>
                    </m:r>
                    <m:d>
                      <m:dPr>
                        <m:ctrlPr>
                          <a:rPr lang="fr-F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  <m:r>
                      <a:rPr lang="fr-FR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F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fr-FR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fr-F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400" i="1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m:rPr>
                            <m:sty m:val="p"/>
                          </m:rPr>
                          <a:rPr lang="fr-FR" sz="2400" b="0" i="0" smtClean="0">
                            <a:latin typeface="Cambria Math" panose="02040503050406030204" pitchFamily="18" charset="0"/>
                          </a:rPr>
                          <m:t>sinc</m:t>
                        </m:r>
                        <m:d>
                          <m:dPr>
                            <m:ctrlPr>
                              <a:rPr lang="fr-FR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l-GR" sz="2400" b="0" i="1" smtClean="0">
                                <a:latin typeface="Cambria Math" panose="02040503050406030204" pitchFamily="18" charset="0"/>
                              </a:rPr>
                              <m:t>π</m:t>
                            </m:r>
                            <m:f>
                              <m:fPr>
                                <m:ctrlPr>
                                  <a:rPr lang="fr-FR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fr-FR" sz="2400" b="0" i="1" smtClean="0">
                                    <a:latin typeface="Cambria Math" panose="02040503050406030204" pitchFamily="18" charset="0"/>
                                  </a:rPr>
                                  <m:t>𝑎𝑏</m:t>
                                </m:r>
                              </m:num>
                              <m:den>
                                <m:r>
                                  <m:rPr>
                                    <m:sty m:val="p"/>
                                  </m:rPr>
                                  <a:rPr lang="el-GR" sz="2400" b="0" i="1" smtClean="0">
                                    <a:latin typeface="Cambria Math" panose="02040503050406030204" pitchFamily="18" charset="0"/>
                                  </a:rPr>
                                  <m:t>λ</m:t>
                                </m:r>
                                <m:r>
                                  <a:rPr lang="fr-FR" sz="2400" b="0" i="1" smtClean="0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</m:den>
                            </m:f>
                          </m:e>
                        </m:d>
                        <m:r>
                          <m:rPr>
                            <m:sty m:val="p"/>
                          </m:rPr>
                          <a:rPr lang="fr-FR" sz="240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fr-FR" sz="2400" i="1">
                            <a:latin typeface="Cambria Math" panose="02040503050406030204" pitchFamily="18" charset="0"/>
                          </a:rPr>
                          <m:t>⁡</m:t>
                        </m:r>
                        <m:d>
                          <m:dPr>
                            <m:ctrlPr>
                              <a:rPr lang="fr-FR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m:rPr>
                                <m:sty m:val="p"/>
                              </m:rPr>
                              <a:rPr lang="el-GR" sz="2400" i="1" smtClean="0">
                                <a:latin typeface="Cambria Math" panose="02040503050406030204" pitchFamily="18" charset="0"/>
                              </a:rPr>
                              <m:t>π</m:t>
                            </m:r>
                            <m:f>
                              <m:fPr>
                                <m:ctrlPr>
                                  <a:rPr lang="fr-FR" sz="24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fr-FR" sz="2400" i="1">
                                    <a:latin typeface="Cambria Math" panose="02040503050406030204" pitchFamily="18" charset="0"/>
                                  </a:rPr>
                                  <m:t>𝑛𝑎𝑥</m:t>
                                </m:r>
                              </m:num>
                              <m:den>
                                <m:r>
                                  <m:rPr>
                                    <m:sty m:val="p"/>
                                  </m:rPr>
                                  <a:rPr lang="el-GR" sz="2400" i="1">
                                    <a:latin typeface="Cambria Math" panose="02040503050406030204" pitchFamily="18" charset="0"/>
                                  </a:rPr>
                                  <m:t>λ</m:t>
                                </m:r>
                                <m:r>
                                  <a:rPr lang="fr-FR" sz="2400" i="1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fr-FR" sz="2400" dirty="0"/>
              </a:p>
            </p:txBody>
          </p:sp>
        </mc:Choice>
        <mc:Fallback xmlns="">
          <p:sp>
            <p:nvSpPr>
              <p:cNvPr id="31" name="ZoneTexte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206" y="5413853"/>
                <a:ext cx="10726873" cy="653128"/>
              </a:xfrm>
              <a:prstGeom prst="rect">
                <a:avLst/>
              </a:prstGeom>
              <a:blipFill>
                <a:blip r:embed="rId2"/>
                <a:stretch>
                  <a:fillRect l="-1762" b="-654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ZoneTexte 31"/>
          <p:cNvSpPr txBox="1"/>
          <p:nvPr/>
        </p:nvSpPr>
        <p:spPr>
          <a:xfrm>
            <a:off x="1541430" y="2646003"/>
            <a:ext cx="544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S</a:t>
            </a:r>
            <a:endParaRPr lang="fr-FR" sz="2400" dirty="0"/>
          </a:p>
        </p:txBody>
      </p:sp>
      <p:sp>
        <p:nvSpPr>
          <p:cNvPr id="33" name="Ellipse 32"/>
          <p:cNvSpPr/>
          <p:nvPr/>
        </p:nvSpPr>
        <p:spPr>
          <a:xfrm>
            <a:off x="8035009" y="2179854"/>
            <a:ext cx="139633" cy="1560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x</a:t>
            </a:r>
            <a:endParaRPr lang="fr-FR" dirty="0"/>
          </a:p>
        </p:txBody>
      </p:sp>
      <p:sp>
        <p:nvSpPr>
          <p:cNvPr id="34" name="ZoneTexte 33"/>
          <p:cNvSpPr txBox="1"/>
          <p:nvPr/>
        </p:nvSpPr>
        <p:spPr>
          <a:xfrm>
            <a:off x="8253009" y="2022115"/>
            <a:ext cx="1212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M(</a:t>
            </a:r>
            <a:r>
              <a:rPr lang="fr-FR" dirty="0" err="1" smtClean="0"/>
              <a:t>x,y,D</a:t>
            </a:r>
            <a:r>
              <a:rPr lang="fr-FR" dirty="0" smtClean="0"/>
              <a:t>)</a:t>
            </a:r>
            <a:endParaRPr lang="fr-FR" dirty="0"/>
          </a:p>
        </p:txBody>
      </p:sp>
      <p:cxnSp>
        <p:nvCxnSpPr>
          <p:cNvPr id="41" name="Connecteur droit 40"/>
          <p:cNvCxnSpPr>
            <a:endCxn id="33" idx="2"/>
          </p:cNvCxnSpPr>
          <p:nvPr/>
        </p:nvCxnSpPr>
        <p:spPr>
          <a:xfrm flipV="1">
            <a:off x="4659986" y="2257884"/>
            <a:ext cx="3375023" cy="326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42"/>
          <p:cNvCxnSpPr>
            <a:endCxn id="33" idx="3"/>
          </p:cNvCxnSpPr>
          <p:nvPr/>
        </p:nvCxnSpPr>
        <p:spPr>
          <a:xfrm flipV="1">
            <a:off x="4658617" y="2313060"/>
            <a:ext cx="3396841" cy="155019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ZoneTexte 46"/>
          <p:cNvSpPr txBox="1"/>
          <p:nvPr/>
        </p:nvSpPr>
        <p:spPr>
          <a:xfrm rot="-420000">
            <a:off x="5358415" y="2310442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48" name="ZoneTexte 47"/>
          <p:cNvSpPr txBox="1"/>
          <p:nvPr/>
        </p:nvSpPr>
        <p:spPr>
          <a:xfrm rot="-1620000">
            <a:off x="5446298" y="3201794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49" name="ZoneTexte 48"/>
          <p:cNvSpPr txBox="1"/>
          <p:nvPr/>
        </p:nvSpPr>
        <p:spPr>
          <a:xfrm>
            <a:off x="4315084" y="3217183"/>
            <a:ext cx="2774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O</a:t>
            </a:r>
            <a:endParaRPr lang="fr-FR" sz="2000" dirty="0"/>
          </a:p>
        </p:txBody>
      </p:sp>
      <p:sp>
        <p:nvSpPr>
          <p:cNvPr id="50" name="ZoneTexte 49"/>
          <p:cNvSpPr txBox="1"/>
          <p:nvPr/>
        </p:nvSpPr>
        <p:spPr>
          <a:xfrm>
            <a:off x="1068512" y="1314809"/>
            <a:ext cx="692607" cy="5232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/>
              <a:t>n</a:t>
            </a:r>
            <a:endParaRPr lang="fr-FR" sz="2800" dirty="0"/>
          </a:p>
        </p:txBody>
      </p:sp>
      <p:cxnSp>
        <p:nvCxnSpPr>
          <p:cNvPr id="55" name="Connecteur droit avec flèche 54"/>
          <p:cNvCxnSpPr/>
          <p:nvPr/>
        </p:nvCxnSpPr>
        <p:spPr>
          <a:xfrm>
            <a:off x="4654162" y="4315146"/>
            <a:ext cx="3122561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ZoneTexte 55"/>
              <p:cNvSpPr txBox="1"/>
              <p:nvPr/>
            </p:nvSpPr>
            <p:spPr>
              <a:xfrm>
                <a:off x="5963460" y="4333731"/>
                <a:ext cx="54321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i="1" dirty="0" smtClean="0">
                          <a:latin typeface="Cambria Math" panose="02040503050406030204" pitchFamily="18" charset="0"/>
                        </a:rPr>
                        <m:t>𝐷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56" name="ZoneTexte 5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3460" y="4333731"/>
                <a:ext cx="543211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Connecteur droit avec flèche 34"/>
          <p:cNvCxnSpPr/>
          <p:nvPr/>
        </p:nvCxnSpPr>
        <p:spPr>
          <a:xfrm>
            <a:off x="2549694" y="2554757"/>
            <a:ext cx="4970" cy="1256666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/>
          <p:cNvSpPr txBox="1"/>
          <p:nvPr/>
        </p:nvSpPr>
        <p:spPr>
          <a:xfrm>
            <a:off x="2580299" y="2871653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b</a:t>
            </a:r>
            <a:endParaRPr lang="fr-FR" sz="2000" dirty="0"/>
          </a:p>
        </p:txBody>
      </p:sp>
      <p:cxnSp>
        <p:nvCxnSpPr>
          <p:cNvPr id="39" name="Connecteur droit avec flèche 38"/>
          <p:cNvCxnSpPr/>
          <p:nvPr/>
        </p:nvCxnSpPr>
        <p:spPr>
          <a:xfrm flipV="1">
            <a:off x="2222820" y="4193304"/>
            <a:ext cx="2409439" cy="865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ZoneTexte 41"/>
              <p:cNvSpPr txBox="1"/>
              <p:nvPr/>
            </p:nvSpPr>
            <p:spPr>
              <a:xfrm>
                <a:off x="3148929" y="4176887"/>
                <a:ext cx="54321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i="1" dirty="0" smtClean="0">
                          <a:latin typeface="Cambria Math" panose="02040503050406030204" pitchFamily="18" charset="0"/>
                        </a:rPr>
                        <m:t>𝑙</m:t>
                      </m:r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42" name="ZoneTexte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8929" y="4176887"/>
                <a:ext cx="543211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Accolade ouvrante 8"/>
          <p:cNvSpPr/>
          <p:nvPr/>
        </p:nvSpPr>
        <p:spPr>
          <a:xfrm rot="16200000">
            <a:off x="8254682" y="5609356"/>
            <a:ext cx="157188" cy="1226367"/>
          </a:xfrm>
          <a:prstGeom prst="leftBrac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5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495931" y="6375949"/>
            <a:ext cx="1674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rgbClr val="00B050"/>
                </a:solidFill>
              </a:rPr>
              <a:t>Contraste</a:t>
            </a:r>
            <a:endParaRPr lang="fr-FR" sz="2400" dirty="0">
              <a:solidFill>
                <a:srgbClr val="00B050"/>
              </a:solidFill>
            </a:endParaRPr>
          </a:p>
        </p:txBody>
      </p:sp>
      <p:cxnSp>
        <p:nvCxnSpPr>
          <p:cNvPr id="17" name="Connecteur droit avec flèche 16"/>
          <p:cNvCxnSpPr/>
          <p:nvPr/>
        </p:nvCxnSpPr>
        <p:spPr>
          <a:xfrm flipV="1">
            <a:off x="9129522" y="6606283"/>
            <a:ext cx="528186" cy="499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ZoneTexte 50"/>
          <p:cNvSpPr txBox="1"/>
          <p:nvPr/>
        </p:nvSpPr>
        <p:spPr>
          <a:xfrm>
            <a:off x="9575515" y="6357609"/>
            <a:ext cx="1674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rgbClr val="00B050"/>
                </a:solidFill>
              </a:rPr>
              <a:t>Brouillage</a:t>
            </a:r>
            <a:endParaRPr lang="fr-FR" sz="2400" dirty="0">
              <a:solidFill>
                <a:srgbClr val="00B050"/>
              </a:solidFill>
            </a:endParaRPr>
          </a:p>
        </p:txBody>
      </p:sp>
      <p:cxnSp>
        <p:nvCxnSpPr>
          <p:cNvPr id="40" name="Connecteur droit avec flèche 39"/>
          <p:cNvCxnSpPr/>
          <p:nvPr/>
        </p:nvCxnSpPr>
        <p:spPr>
          <a:xfrm>
            <a:off x="4499471" y="2631671"/>
            <a:ext cx="0" cy="1188000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/>
          <p:cNvSpPr txBox="1"/>
          <p:nvPr/>
        </p:nvSpPr>
        <p:spPr>
          <a:xfrm>
            <a:off x="4196096" y="2900080"/>
            <a:ext cx="359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779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4</a:t>
            </a:fld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17/10/2022</a:t>
            </a:r>
            <a:endParaRPr lang="fr-FR" dirty="0"/>
          </a:p>
        </p:txBody>
      </p:sp>
      <p:sp>
        <p:nvSpPr>
          <p:cNvPr id="5" name="Titre 7"/>
          <p:cNvSpPr>
            <a:spLocks noGrp="1"/>
          </p:cNvSpPr>
          <p:nvPr>
            <p:ph type="title"/>
          </p:nvPr>
        </p:nvSpPr>
        <p:spPr>
          <a:xfrm>
            <a:off x="-1" y="-141898"/>
            <a:ext cx="12709134" cy="1325563"/>
          </a:xfrm>
        </p:spPr>
        <p:txBody>
          <a:bodyPr>
            <a:normAutofit/>
          </a:bodyPr>
          <a:lstStyle/>
          <a:p>
            <a:r>
              <a:rPr lang="fr-FR" sz="4000" dirty="0" smtClean="0"/>
              <a:t>Théorème de localisation</a:t>
            </a:r>
            <a:endParaRPr lang="fr-FR" sz="4200" dirty="0"/>
          </a:p>
        </p:txBody>
      </p:sp>
      <p:sp>
        <p:nvSpPr>
          <p:cNvPr id="6" name="ZoneTexte 5"/>
          <p:cNvSpPr txBox="1"/>
          <p:nvPr/>
        </p:nvSpPr>
        <p:spPr>
          <a:xfrm flipH="1">
            <a:off x="447260" y="2295939"/>
            <a:ext cx="11201400" cy="267765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fr-FR" sz="2800" dirty="0" smtClean="0"/>
              <a:t>Seuls les dispositifs à interférences peuvent donner lieu à l’observation d’interférences contrastées produites par des sources arbitrairement larges. </a:t>
            </a:r>
          </a:p>
          <a:p>
            <a:pPr algn="just"/>
            <a:endParaRPr lang="fr-FR" sz="2800" dirty="0" smtClean="0"/>
          </a:p>
          <a:p>
            <a:pPr algn="just"/>
            <a:r>
              <a:rPr lang="fr-FR" sz="2800" dirty="0" smtClean="0"/>
              <a:t>Ces interférences sont alors localisées aux points d’intersection des couples de rayons lumineux issus du même rayon incident.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86291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0" y="-2750"/>
            <a:ext cx="10515600" cy="1325563"/>
          </a:xfrm>
        </p:spPr>
        <p:txBody>
          <a:bodyPr/>
          <a:lstStyle/>
          <a:p>
            <a:r>
              <a:rPr lang="fr-FR" dirty="0" err="1" smtClean="0"/>
              <a:t>Hyperboloide</a:t>
            </a:r>
            <a:r>
              <a:rPr lang="fr-FR" dirty="0" smtClean="0"/>
              <a:t> d’interférence : lame d’air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5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12" y="1374126"/>
            <a:ext cx="6602440" cy="3615622"/>
          </a:xfrm>
          <a:prstGeom prst="rect">
            <a:avLst/>
          </a:prstGeom>
        </p:spPr>
      </p:pic>
      <p:grpSp>
        <p:nvGrpSpPr>
          <p:cNvPr id="31" name="Groupe 30"/>
          <p:cNvGrpSpPr/>
          <p:nvPr/>
        </p:nvGrpSpPr>
        <p:grpSpPr>
          <a:xfrm>
            <a:off x="6709024" y="2381385"/>
            <a:ext cx="2715204" cy="1194028"/>
            <a:chOff x="6524090" y="3110845"/>
            <a:chExt cx="2715204" cy="1194028"/>
          </a:xfrm>
        </p:grpSpPr>
        <p:cxnSp>
          <p:nvCxnSpPr>
            <p:cNvPr id="11" name="Connecteur droit 10"/>
            <p:cNvCxnSpPr/>
            <p:nvPr/>
          </p:nvCxnSpPr>
          <p:spPr>
            <a:xfrm>
              <a:off x="8286161" y="3110845"/>
              <a:ext cx="461913" cy="53732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>
            <a:xfrm rot="60000" flipV="1">
              <a:off x="8286160" y="3635939"/>
              <a:ext cx="468000" cy="46800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Arc 14"/>
            <p:cNvSpPr/>
            <p:nvPr/>
          </p:nvSpPr>
          <p:spPr>
            <a:xfrm rot="13440237">
              <a:off x="8246320" y="3114261"/>
              <a:ext cx="992974" cy="983774"/>
            </a:xfrm>
            <a:prstGeom prst="arc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Ellipse 15"/>
            <p:cNvSpPr/>
            <p:nvPr/>
          </p:nvSpPr>
          <p:spPr>
            <a:xfrm>
              <a:off x="8374418" y="3569058"/>
              <a:ext cx="144000" cy="144000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9" name="Connecteur droit avec flèche 18"/>
            <p:cNvCxnSpPr/>
            <p:nvPr/>
          </p:nvCxnSpPr>
          <p:spPr>
            <a:xfrm>
              <a:off x="6524090" y="3287730"/>
              <a:ext cx="1519880" cy="216222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/>
            <p:nvPr/>
          </p:nvCxnSpPr>
          <p:spPr>
            <a:xfrm flipV="1">
              <a:off x="6534474" y="3817943"/>
              <a:ext cx="1523230" cy="195967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droit avec flèche 24"/>
            <p:cNvCxnSpPr/>
            <p:nvPr/>
          </p:nvCxnSpPr>
          <p:spPr>
            <a:xfrm flipV="1">
              <a:off x="6534474" y="3669104"/>
              <a:ext cx="1507846" cy="1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avec flèche 26"/>
            <p:cNvCxnSpPr/>
            <p:nvPr/>
          </p:nvCxnSpPr>
          <p:spPr>
            <a:xfrm flipV="1">
              <a:off x="6549858" y="3976634"/>
              <a:ext cx="1492462" cy="328239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ZoneTexte 28"/>
          <p:cNvSpPr txBox="1"/>
          <p:nvPr/>
        </p:nvSpPr>
        <p:spPr>
          <a:xfrm>
            <a:off x="7181636" y="3952065"/>
            <a:ext cx="50103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 smtClean="0"/>
              <a:t>Franges circulaires « d’égales inclinaison »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 smtClean="0"/>
              <a:t>Franges localisées à l’infini</a:t>
            </a:r>
            <a:endParaRPr lang="fr-FR" sz="2400" dirty="0"/>
          </a:p>
        </p:txBody>
      </p:sp>
      <p:sp>
        <p:nvSpPr>
          <p:cNvPr id="30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dirty="0" smtClean="0"/>
              <a:t>17/10/2022</a:t>
            </a:r>
            <a:endParaRPr lang="fr-FR" dirty="0"/>
          </a:p>
        </p:txBody>
      </p:sp>
      <p:sp>
        <p:nvSpPr>
          <p:cNvPr id="33" name="Rectangle 32"/>
          <p:cNvSpPr/>
          <p:nvPr/>
        </p:nvSpPr>
        <p:spPr>
          <a:xfrm>
            <a:off x="4480732" y="4989748"/>
            <a:ext cx="26613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dirty="0" smtClean="0"/>
              <a:t>Source : http</a:t>
            </a:r>
            <a:r>
              <a:rPr lang="fr-FR" sz="1200" dirty="0"/>
              <a:t>://res-nlp.univ-lemans.fr</a:t>
            </a:r>
          </a:p>
        </p:txBody>
      </p:sp>
    </p:spTree>
    <p:extLst>
      <p:ext uri="{BB962C8B-B14F-4D97-AF65-F5344CB8AC3E}">
        <p14:creationId xmlns:p14="http://schemas.microsoft.com/office/powerpoint/2010/main" val="1370518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6</a:t>
            </a:fld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17/10/2022</a:t>
            </a:r>
            <a:endParaRPr lang="fr-FR" dirty="0"/>
          </a:p>
        </p:txBody>
      </p:sp>
      <p:sp>
        <p:nvSpPr>
          <p:cNvPr id="7" name="Titre 7"/>
          <p:cNvSpPr>
            <a:spLocks noGrp="1"/>
          </p:cNvSpPr>
          <p:nvPr>
            <p:ph type="title"/>
          </p:nvPr>
        </p:nvSpPr>
        <p:spPr>
          <a:xfrm>
            <a:off x="-1" y="-2750"/>
            <a:ext cx="12709134" cy="1325563"/>
          </a:xfrm>
        </p:spPr>
        <p:txBody>
          <a:bodyPr>
            <a:normAutofit/>
          </a:bodyPr>
          <a:lstStyle/>
          <a:p>
            <a:r>
              <a:rPr lang="fr-FR" sz="4200" dirty="0" smtClean="0"/>
              <a:t>Interféromètre de Michelson : schéma de principe</a:t>
            </a:r>
            <a:endParaRPr lang="fr-FR" sz="4200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2" t="16629" r="10444" b="16554"/>
          <a:stretch/>
        </p:blipFill>
        <p:spPr>
          <a:xfrm>
            <a:off x="1869896" y="1147351"/>
            <a:ext cx="8500919" cy="509598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241852" y="6217850"/>
            <a:ext cx="429797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dirty="0" smtClean="0"/>
              <a:t>Source : D. </a:t>
            </a:r>
            <a:r>
              <a:rPr lang="fr-FR" sz="1200" dirty="0" err="1" smtClean="0"/>
              <a:t>Mauras</a:t>
            </a:r>
            <a:r>
              <a:rPr lang="fr-FR" sz="1200" dirty="0" smtClean="0"/>
              <a:t>, Optique Physique et Electronique, p171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204303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7</a:t>
            </a:fld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17/10/2022</a:t>
            </a:r>
            <a:endParaRPr lang="fr-FR" dirty="0"/>
          </a:p>
        </p:txBody>
      </p:sp>
      <p:sp>
        <p:nvSpPr>
          <p:cNvPr id="6" name="Titre 7"/>
          <p:cNvSpPr txBox="1">
            <a:spLocks/>
          </p:cNvSpPr>
          <p:nvPr/>
        </p:nvSpPr>
        <p:spPr>
          <a:xfrm>
            <a:off x="-1" y="-2750"/>
            <a:ext cx="11722813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200" dirty="0" smtClean="0"/>
              <a:t>Interférences pour la source au sodium </a:t>
            </a:r>
            <a:endParaRPr lang="fr-FR" sz="4200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655" y="1322813"/>
            <a:ext cx="6724359" cy="451106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/>
              <p:cNvSpPr txBox="1"/>
              <p:nvPr/>
            </p:nvSpPr>
            <p:spPr>
              <a:xfrm>
                <a:off x="487283" y="1453792"/>
                <a:ext cx="3094117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fr-FR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r-FR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3200" b="0" i="1" smtClean="0">
                                  <a:latin typeface="Cambria Math" panose="02040503050406030204" pitchFamily="18" charset="0"/>
                                </a:rPr>
                                <m:t>λ</m:t>
                              </m:r>
                            </m:e>
                            <m:sub>
                              <m:r>
                                <a:rPr lang="fr-FR" sz="3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fr-FR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3200" b="0" i="1" smtClean="0">
                              <a:latin typeface="Cambria Math" panose="02040503050406030204" pitchFamily="18" charset="0"/>
                            </a:rPr>
                            <m:t>λ</m:t>
                          </m:r>
                        </m:e>
                        <m:sub>
                          <m:r>
                            <a:rPr lang="fr-FR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fr-FR" sz="3200" dirty="0"/>
              </a:p>
            </p:txBody>
          </p:sp>
        </mc:Choice>
        <mc:Fallback xmlns="">
          <p:sp>
            <p:nvSpPr>
              <p:cNvPr id="8" name="ZoneTexte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283" y="1453792"/>
                <a:ext cx="3094117" cy="49244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ZoneTexte 9"/>
              <p:cNvSpPr txBox="1"/>
              <p:nvPr/>
            </p:nvSpPr>
            <p:spPr>
              <a:xfrm>
                <a:off x="0" y="2648376"/>
                <a:ext cx="5269969" cy="9545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=4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func>
                            <m:func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fr-FR" sz="2400" b="0" i="0" smtClean="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f>
                                    <m:fPr>
                                      <m:ctrlPr>
                                        <a:rPr lang="fr-FR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fr-FR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𝛿</m:t>
                                      </m:r>
                                    </m:num>
                                    <m:den>
                                      <m:acc>
                                        <m:accPr>
                                          <m:chr m:val="̅"/>
                                          <m:ctrlPr>
                                            <a:rPr lang="fr-FR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l-GR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λ</m:t>
                                          </m:r>
                                        </m:e>
                                      </m:acc>
                                    </m:den>
                                  </m:f>
                                </m:e>
                              </m:d>
                            </m:e>
                          </m:func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m:rPr>
                              <m:sty m:val="p"/>
                            </m:rPr>
                            <a:rPr lang="fr-FR" sz="2400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⁡</m:t>
                          </m:r>
                          <m:d>
                            <m:d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f>
                                <m:fPr>
                                  <m:ctrlPr>
                                    <a:rPr lang="fr-FR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l-GR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δ</m:t>
                                  </m:r>
                                  <m:r>
                                    <a:rPr lang="fr-FR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l-GR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λ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fr-FR" sz="24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̅"/>
                                          <m:ctrlPr>
                                            <a:rPr lang="fr-FR" sz="2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l-GR" sz="2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λ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fr-FR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d>
                    </m:oMath>
                  </m:oMathPara>
                </a14:m>
                <a:endParaRPr lang="fr-FR" sz="2400" dirty="0"/>
              </a:p>
            </p:txBody>
          </p:sp>
        </mc:Choice>
        <mc:Fallback xmlns="">
          <p:sp>
            <p:nvSpPr>
              <p:cNvPr id="10" name="ZoneTexte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648376"/>
                <a:ext cx="5269969" cy="95455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/>
              <p:cNvSpPr txBox="1"/>
              <p:nvPr/>
            </p:nvSpPr>
            <p:spPr>
              <a:xfrm>
                <a:off x="1033409" y="4479120"/>
                <a:ext cx="2745175" cy="92198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fr-FR" sz="32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l-GR" sz="3200" b="0" i="1" smtClean="0">
                              <a:latin typeface="Cambria Math" panose="02040503050406030204" pitchFamily="18" charset="0"/>
                            </a:rPr>
                            <m:t>λ</m:t>
                          </m:r>
                        </m:e>
                      </m:acc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3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fr-FR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fr-FR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r-FR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3200" i="1">
                                  <a:latin typeface="Cambria Math" panose="02040503050406030204" pitchFamily="18" charset="0"/>
                                </a:rPr>
                                <m:t>λ</m:t>
                              </m:r>
                            </m:e>
                            <m:sub>
                              <m:r>
                                <a:rPr lang="fr-FR" sz="32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fr-FR" sz="320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fr-FR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3200" i="1">
                                  <a:latin typeface="Cambria Math" panose="02040503050406030204" pitchFamily="18" charset="0"/>
                                </a:rPr>
                                <m:t>λ</m:t>
                              </m:r>
                            </m:e>
                            <m:sub>
                              <m:r>
                                <a:rPr lang="fr-FR" sz="32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fr-FR" sz="3200" dirty="0"/>
              </a:p>
            </p:txBody>
          </p:sp>
        </mc:Choice>
        <mc:Fallback xmlns="">
          <p:sp>
            <p:nvSpPr>
              <p:cNvPr id="11" name="ZoneTexte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409" y="4479120"/>
                <a:ext cx="2745175" cy="92198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1033409" y="5503395"/>
                <a:ext cx="2613472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m:rPr>
                          <m:sty m:val="p"/>
                        </m:rPr>
                        <a:rPr lang="el-G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λ</m:t>
                      </m:r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fr-FR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r-FR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3200" i="1">
                                  <a:latin typeface="Cambria Math" panose="02040503050406030204" pitchFamily="18" charset="0"/>
                                </a:rPr>
                                <m:t>λ</m:t>
                              </m:r>
                            </m:e>
                            <m:sub>
                              <m:r>
                                <a:rPr lang="fr-FR" sz="32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fr-FR" sz="320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fr-FR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3200" i="1">
                                  <a:latin typeface="Cambria Math" panose="02040503050406030204" pitchFamily="18" charset="0"/>
                                </a:rPr>
                                <m:t>λ</m:t>
                              </m:r>
                            </m:e>
                            <m:sub>
                              <m:r>
                                <a:rPr lang="fr-FR" sz="32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fr-FR" sz="3200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409" y="5503395"/>
                <a:ext cx="2613472" cy="49244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Accolade ouvrante 13"/>
          <p:cNvSpPr/>
          <p:nvPr/>
        </p:nvSpPr>
        <p:spPr>
          <a:xfrm rot="16200000">
            <a:off x="4111241" y="3018881"/>
            <a:ext cx="154260" cy="1369758"/>
          </a:xfrm>
          <a:prstGeom prst="leftBrac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3366743" y="3828555"/>
            <a:ext cx="16432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rgbClr val="FF0000"/>
                </a:solidFill>
              </a:rPr>
              <a:t>Enveloppe</a:t>
            </a:r>
            <a:endParaRPr lang="fr-FR" sz="2400" dirty="0">
              <a:solidFill>
                <a:srgbClr val="FF0000"/>
              </a:solidFill>
            </a:endParaRPr>
          </a:p>
        </p:txBody>
      </p:sp>
      <p:sp>
        <p:nvSpPr>
          <p:cNvPr id="16" name="Accolade ouvrante 15"/>
          <p:cNvSpPr/>
          <p:nvPr/>
        </p:nvSpPr>
        <p:spPr>
          <a:xfrm rot="16200000">
            <a:off x="2328866" y="3018880"/>
            <a:ext cx="154260" cy="1369758"/>
          </a:xfrm>
          <a:prstGeom prst="leftBrac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00B050"/>
              </a:solidFill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1510301" y="3837199"/>
            <a:ext cx="1767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rgbClr val="00B050"/>
                </a:solidFill>
              </a:rPr>
              <a:t>Oscillations</a:t>
            </a:r>
            <a:endParaRPr lang="fr-FR" sz="2400" dirty="0">
              <a:solidFill>
                <a:srgbClr val="00B050"/>
              </a:solidFill>
            </a:endParaRPr>
          </a:p>
        </p:txBody>
      </p:sp>
      <p:cxnSp>
        <p:nvCxnSpPr>
          <p:cNvPr id="3" name="Connecteur droit avec flèche 2"/>
          <p:cNvCxnSpPr/>
          <p:nvPr/>
        </p:nvCxnSpPr>
        <p:spPr>
          <a:xfrm>
            <a:off x="7220933" y="3374796"/>
            <a:ext cx="29096" cy="241200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/>
          <p:nvPr/>
        </p:nvCxnSpPr>
        <p:spPr>
          <a:xfrm>
            <a:off x="11154223" y="3374796"/>
            <a:ext cx="24060" cy="241200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/>
          <p:nvPr/>
        </p:nvCxnSpPr>
        <p:spPr>
          <a:xfrm>
            <a:off x="7250029" y="5782508"/>
            <a:ext cx="3928254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ZoneTexte 23"/>
              <p:cNvSpPr txBox="1"/>
              <p:nvPr/>
            </p:nvSpPr>
            <p:spPr>
              <a:xfrm>
                <a:off x="8338780" y="5823604"/>
                <a:ext cx="1779141" cy="1031757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fr-F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𝑒</m:t>
                      </m:r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fr-FR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̅"/>
                                  <m:ctrlPr>
                                    <a:rPr lang="fr-FR" sz="3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sz="3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λ</m:t>
                                  </m:r>
                                </m:e>
                              </m:acc>
                            </m:e>
                            <m:sup>
                              <m:r>
                                <a:rPr lang="fr-FR" sz="3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fr-F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fr-F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m:rPr>
                              <m:sty m:val="p"/>
                            </m:rPr>
                            <a:rPr lang="el-G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λ</m:t>
                          </m:r>
                        </m:den>
                      </m:f>
                    </m:oMath>
                  </m:oMathPara>
                </a14:m>
                <a:endParaRPr lang="fr-FR" sz="3200" dirty="0"/>
              </a:p>
            </p:txBody>
          </p:sp>
        </mc:Choice>
        <mc:Fallback xmlns="">
          <p:sp>
            <p:nvSpPr>
              <p:cNvPr id="24" name="ZoneTexte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8780" y="5823604"/>
                <a:ext cx="1779141" cy="103175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19050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177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17/10/2022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8</a:t>
            </a:fld>
            <a:endParaRPr lang="fr-FR"/>
          </a:p>
        </p:txBody>
      </p:sp>
      <p:sp>
        <p:nvSpPr>
          <p:cNvPr id="30" name="Titre 7"/>
          <p:cNvSpPr txBox="1">
            <a:spLocks/>
          </p:cNvSpPr>
          <p:nvPr/>
        </p:nvSpPr>
        <p:spPr>
          <a:xfrm>
            <a:off x="0" y="-2750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fr-FR" sz="4200" dirty="0" smtClean="0"/>
              <a:t>Application : Tomographie en Cohérence Optique</a:t>
            </a:r>
            <a:endParaRPr lang="fr-FR" sz="42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43"/>
          <a:stretch/>
        </p:blipFill>
        <p:spPr>
          <a:xfrm>
            <a:off x="7363244" y="1588433"/>
            <a:ext cx="4478127" cy="3630839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9704531" y="5190864"/>
            <a:ext cx="223606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dirty="0" smtClean="0"/>
              <a:t>Source : https</a:t>
            </a:r>
            <a:r>
              <a:rPr lang="fr-FR" sz="1200" dirty="0"/>
              <a:t>://www.oph78.fr/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363244" y="5467863"/>
            <a:ext cx="44781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/>
              <a:t>Image du fond de l’œil obtenue par TCO</a:t>
            </a:r>
            <a:endParaRPr lang="fr-FR" sz="2000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14" t="41054" r="18199" b="33478"/>
          <a:stretch/>
        </p:blipFill>
        <p:spPr>
          <a:xfrm>
            <a:off x="258307" y="1615457"/>
            <a:ext cx="6393663" cy="3575407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769304" y="5199394"/>
            <a:ext cx="30246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dirty="0" smtClean="0"/>
              <a:t>Source : R. </a:t>
            </a:r>
            <a:r>
              <a:rPr lang="fr-FR" sz="1200" dirty="0" err="1" smtClean="0"/>
              <a:t>Taillet</a:t>
            </a:r>
            <a:r>
              <a:rPr lang="fr-FR" sz="1200" dirty="0" smtClean="0"/>
              <a:t>, Optique Physique, p90</a:t>
            </a:r>
            <a:endParaRPr lang="fr-FR" sz="1200" dirty="0"/>
          </a:p>
        </p:txBody>
      </p:sp>
      <p:sp>
        <p:nvSpPr>
          <p:cNvPr id="23" name="ZoneTexte 22"/>
          <p:cNvSpPr txBox="1"/>
          <p:nvPr/>
        </p:nvSpPr>
        <p:spPr>
          <a:xfrm>
            <a:off x="128525" y="5515880"/>
            <a:ext cx="65234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/>
              <a:t>Seule la lumière </a:t>
            </a:r>
            <a:r>
              <a:rPr lang="fr-FR" sz="2000" dirty="0" err="1" smtClean="0"/>
              <a:t>retrodiffusée</a:t>
            </a:r>
            <a:r>
              <a:rPr lang="fr-FR" sz="2000" dirty="0" smtClean="0"/>
              <a:t> avec les bonnes propriétés de cohérence temporelle peut interférer avec la lumière réfléchie sur le miroir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48242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17/10/2022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E986E-7B0E-4096-AF49-2B473B256EC6}" type="slidenum">
              <a:rPr lang="fr-FR" smtClean="0"/>
              <a:t>9</a:t>
            </a:fld>
            <a:endParaRPr lang="fr-FR"/>
          </a:p>
        </p:txBody>
      </p:sp>
      <p:sp>
        <p:nvSpPr>
          <p:cNvPr id="30" name="Titre 7"/>
          <p:cNvSpPr txBox="1">
            <a:spLocks/>
          </p:cNvSpPr>
          <p:nvPr/>
        </p:nvSpPr>
        <p:spPr>
          <a:xfrm>
            <a:off x="0" y="-2750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fr-FR" sz="4200" dirty="0" smtClean="0"/>
              <a:t>Interférences à N ondes: interféromètre Fabry-Pérot</a:t>
            </a:r>
            <a:endParaRPr lang="fr-FR" sz="420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179" y="1214134"/>
            <a:ext cx="5567033" cy="4898989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4520629" y="6113123"/>
            <a:ext cx="47972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 smtClean="0"/>
              <a:t>Source : IUT </a:t>
            </a:r>
            <a:r>
              <a:rPr lang="fr-FR" sz="1200" i="1" dirty="0"/>
              <a:t>Saint Nazaire Département Mesures Physiques</a:t>
            </a:r>
          </a:p>
        </p:txBody>
      </p:sp>
    </p:spTree>
    <p:extLst>
      <p:ext uri="{BB962C8B-B14F-4D97-AF65-F5344CB8AC3E}">
        <p14:creationId xmlns:p14="http://schemas.microsoft.com/office/powerpoint/2010/main" val="334818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27207</TotalTime>
  <Words>443</Words>
  <Application>Microsoft Office PowerPoint</Application>
  <PresentationFormat>Grand écran</PresentationFormat>
  <Paragraphs>87</Paragraphs>
  <Slides>10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Cambria Math</vt:lpstr>
      <vt:lpstr>Thème Office</vt:lpstr>
      <vt:lpstr>LPO3 : Interférences à division d’amplitude</vt:lpstr>
      <vt:lpstr>Rappel : cohérence spatiale des fentes d’Young</vt:lpstr>
      <vt:lpstr>Rappel : cohérence spatiale des fentes d’Young</vt:lpstr>
      <vt:lpstr>Théorème de localisation</vt:lpstr>
      <vt:lpstr>Hyperboloide d’interférence : lame d’air</vt:lpstr>
      <vt:lpstr>Interféromètre de Michelson : schéma de principe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Brendan LE PENNEC</dc:creator>
  <cp:lastModifiedBy>Brendan LE PENNEC</cp:lastModifiedBy>
  <cp:revision>894</cp:revision>
  <dcterms:created xsi:type="dcterms:W3CDTF">2021-11-09T16:03:30Z</dcterms:created>
  <dcterms:modified xsi:type="dcterms:W3CDTF">2022-10-17T05:32:19Z</dcterms:modified>
</cp:coreProperties>
</file>

<file path=docProps/thumbnail.jpeg>
</file>